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3"/>
  </p:notesMasterIdLst>
  <p:sldIdLst>
    <p:sldId id="256" r:id="rId2"/>
    <p:sldId id="258" r:id="rId3"/>
    <p:sldId id="259" r:id="rId4"/>
    <p:sldId id="260" r:id="rId5"/>
    <p:sldId id="261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</p:sldIdLst>
  <p:sldSz cx="9144000" cy="5143500" type="screen16x9"/>
  <p:notesSz cx="6858000" cy="9144000"/>
  <p:embeddedFontLst>
    <p:embeddedFont>
      <p:font typeface="Roboto" panose="02000000000000000000" pitchFamily="2" charset="0"/>
      <p:regular r:id="rId34"/>
      <p:bold r:id="rId35"/>
      <p:italic r:id="rId36"/>
      <p:boldItalic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 snapToObjects="1">
      <p:cViewPr varScale="1">
        <p:scale>
          <a:sx n="161" d="100"/>
          <a:sy n="161" d="100"/>
        </p:scale>
        <p:origin x="78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stackoverflow.com/help/licensing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education.launchcode.org/liftoff/articles/technical-resume/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drive.google.com/file/d/0Bx04Qd46sWDgdjVZOWlFUUd1QmM/view?usp=sharing" TargetMode="Externa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5e47735ed5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5e47735ed5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4b1910f46f_4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4b1910f46f_4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4b1910f46f_4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4b1910f46f_4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4b1910f46f_4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4b1910f46f_4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4b1910f46f_4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4b1910f46f_4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4b1910f46f_4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4b1910f46f_4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4b1910f46f_4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4b1910f46f_4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305663c492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305663c492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05663c492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305663c492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0522564ca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30522564ca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SO: Creative Commons - You really shouldn’t re-use :D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https://stackoverflow.com/help/licensing</a:t>
            </a:r>
            <a:r>
              <a:rPr lang="en"/>
              <a:t> 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You still have exclusive copyright over GitHub code you’ve pushed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30522564ca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30522564ca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30573a858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30573a858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305663c492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305663c492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Advocate for personal branding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Build networks, know what’s hot, get new jobs, never settle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30522564ca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30522564ca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Prep Work Example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https://education.launchcode.org/liftoff/articles/technical-resume/</a:t>
            </a:r>
            <a:r>
              <a:rPr lang="en"/>
              <a:t>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My Resume: </a:t>
            </a:r>
            <a:r>
              <a:rPr lang="en" u="sng">
                <a:solidFill>
                  <a:schemeClr val="hlink"/>
                </a:solidFill>
                <a:hlinkClick r:id="rId4"/>
              </a:rPr>
              <a:t>https://drive.google.com/file/d/0Bx04Qd46sWDgdjVZOWlFUUd1QmM/view?usp=sharing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30573a858f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30573a858f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30573a858f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30573a858f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30573a858f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30573a858f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30573a858f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30573a858f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How do I keep up (know what to know)?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Networking!? Business cards!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Make connections, ask questions, find what excites you, it’s a big world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326858723f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326858723f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305663c492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305663c492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30573a858f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30573a858f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30573a858f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30573a858f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If you’re not comfortable uploading a resume, work with mentor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Ditto for LinkedIn or GitHub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ee46128ea_0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2ee46128ea_0_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3e67ec1d92_0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3e67ec1d92_0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Ableist, but the idea is that it’s short. If it works better sitting, please do.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305663c492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305663c492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e67ec1d9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e67ec1d9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e67ec1d92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3e67ec1d92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4b1910f46f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4b1910f46f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4b1910f46f_2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4b1910f46f_2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4b1910f46f_2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4b1910f46f_2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4b1910f46f_2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4b1910f46f_2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name="adj" fmla="val 16667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4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2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rot="10800000" flipH="1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rot="10800000" flipH="1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1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ubTitle" idx="1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rot="10800000" flipH="1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0"/>
          <p:cNvSpPr/>
          <p:nvPr/>
        </p:nvSpPr>
        <p:spPr>
          <a:xfrm rot="10800000" flipH="1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0"/>
          <p:cNvSpPr txBox="1">
            <a:spLocks noGrp="1"/>
          </p:cNvSpPr>
          <p:nvPr>
            <p:ph type="body" idx="1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>
            <a:endParaRPr/>
          </a:p>
        </p:txBody>
      </p:sp>
      <p:sp>
        <p:nvSpPr>
          <p:cNvPr id="56" name="Google Shape;56;p10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4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>
            <a:spLocks noGrp="1"/>
          </p:cNvSpPr>
          <p:nvPr>
            <p:ph type="title" hasCustomPrompt="1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>
            <a:spLocks noGrp="1"/>
          </p:cNvSpPr>
          <p:nvPr>
            <p:ph type="body" idx="1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0" name="Google Shape;60;p1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aterial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choosealicense.com/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irsttimersonly.com/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.png"/><Relationship Id="rId4" Type="http://schemas.openxmlformats.org/officeDocument/2006/relationships/hyperlink" Target="https://opensourcefriday.com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education.launchcode.org/liftoff/articles/github-readme/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3.png"/><Relationship Id="rId4" Type="http://schemas.openxmlformats.org/officeDocument/2006/relationships/hyperlink" Target="https://guides.github.com/features/mastering-markdown/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eetup.com/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5" Type="http://schemas.openxmlformats.org/officeDocument/2006/relationships/hyperlink" Target="http://www.menteaship.com/" TargetMode="External"/><Relationship Id="rId4" Type="http://schemas.openxmlformats.org/officeDocument/2006/relationships/hyperlink" Target="https://news.ycombinator.com/" TargetMode="Externa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education.launchcode.org/liftoff/modules/assignments/project-setup.html#assignment-project-setup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education.launchcode.org/liftoff/modules/assignments/online-profiles.html#assignment-online-profiles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uides.github.com/introduction/flow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>
            <a:spLocks noGrp="1"/>
          </p:cNvSpPr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LaunchCode Liftoff</a:t>
            </a:r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subTitle" idx="1"/>
          </p:nvPr>
        </p:nvSpPr>
        <p:spPr>
          <a:xfrm>
            <a:off x="390525" y="2712930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Class 3</a:t>
            </a:r>
            <a:endParaRPr sz="2400"/>
          </a:p>
        </p:txBody>
      </p:sp>
      <p:pic>
        <p:nvPicPr>
          <p:cNvPr id="69" name="Google Shape;69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46725" y="855287"/>
            <a:ext cx="2861575" cy="2861575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3"/>
          <p:cNvSpPr txBox="1">
            <a:spLocks noGrp="1"/>
          </p:cNvSpPr>
          <p:nvPr>
            <p:ph type="subTitle" idx="1"/>
          </p:nvPr>
        </p:nvSpPr>
        <p:spPr>
          <a:xfrm>
            <a:off x="390525" y="3410680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Hank </a:t>
            </a:r>
            <a:r>
              <a:rPr lang="en-US" dirty="0" err="1"/>
              <a:t>DeDona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8/16/21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4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Create a Branch</a:t>
            </a:r>
            <a:endParaRPr/>
          </a:p>
        </p:txBody>
      </p:sp>
      <p:pic>
        <p:nvPicPr>
          <p:cNvPr id="171" name="Google Shape;17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963625"/>
            <a:ext cx="8839199" cy="28525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5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 Commits</a:t>
            </a:r>
            <a:endParaRPr/>
          </a:p>
        </p:txBody>
      </p:sp>
      <p:pic>
        <p:nvPicPr>
          <p:cNvPr id="177" name="Google Shape;17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963625"/>
            <a:ext cx="8839199" cy="28525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6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Open a Pull Request</a:t>
            </a:r>
            <a:endParaRPr/>
          </a:p>
        </p:txBody>
      </p:sp>
      <p:pic>
        <p:nvPicPr>
          <p:cNvPr id="183" name="Google Shape;18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963625"/>
            <a:ext cx="8839199" cy="28525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7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 and Review Code</a:t>
            </a:r>
            <a:endParaRPr/>
          </a:p>
        </p:txBody>
      </p:sp>
      <p:pic>
        <p:nvPicPr>
          <p:cNvPr id="189" name="Google Shape;18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963625"/>
            <a:ext cx="8839199" cy="28525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8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Deploy*</a:t>
            </a:r>
            <a:endParaRPr/>
          </a:p>
        </p:txBody>
      </p:sp>
      <p:pic>
        <p:nvPicPr>
          <p:cNvPr id="195" name="Google Shape;19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963625"/>
            <a:ext cx="8839199" cy="28525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9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Merge</a:t>
            </a:r>
            <a:endParaRPr/>
          </a:p>
        </p:txBody>
      </p:sp>
      <p:pic>
        <p:nvPicPr>
          <p:cNvPr id="201" name="Google Shape;20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963625"/>
            <a:ext cx="8839199" cy="28525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0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Intellectual Property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1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Your Property Rights and You!</a:t>
            </a:r>
            <a:endParaRPr/>
          </a:p>
        </p:txBody>
      </p:sp>
      <p:sp>
        <p:nvSpPr>
          <p:cNvPr id="212" name="Google Shape;212;p31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You Own Your Code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Sell It (Work)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Give it (Open Source)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Do Neither (Own It)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Employer IP Contract</a:t>
            </a:r>
            <a:endParaRPr/>
          </a:p>
        </p:txBody>
      </p:sp>
      <p:pic>
        <p:nvPicPr>
          <p:cNvPr id="213" name="Google Shape;21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36500" y="1845425"/>
            <a:ext cx="2857500" cy="28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2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Licensing</a:t>
            </a:r>
            <a:endParaRPr/>
          </a:p>
        </p:txBody>
      </p:sp>
      <p:sp>
        <p:nvSpPr>
          <p:cNvPr id="219" name="Google Shape;219;p32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accent5"/>
                </a:solidFill>
                <a:hlinkClick r:id="rId3"/>
              </a:rPr>
              <a:t>https://choosealicense.com/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Common Questions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Should I include a license?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What license should I choose?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What If I don’t include a license?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What about code I copy/paste from Stack Overflow?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Even loops or common patterns?</a:t>
            </a:r>
            <a:endParaRPr/>
          </a:p>
        </p:txBody>
      </p:sp>
      <p:pic>
        <p:nvPicPr>
          <p:cNvPr id="220" name="Google Shape;220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22575" y="1775547"/>
            <a:ext cx="2871425" cy="2997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3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Open Source</a:t>
            </a:r>
            <a:endParaRPr/>
          </a:p>
        </p:txBody>
      </p:sp>
      <p:sp>
        <p:nvSpPr>
          <p:cNvPr id="226" name="Google Shape;226;p33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49365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Give Back to the OSS Community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In-depth Learning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Great Resume Fodder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 dirty="0">
                <a:solidFill>
                  <a:schemeClr val="accent5"/>
                </a:solidFill>
                <a:hlinkClick r:id="rId3"/>
              </a:rPr>
              <a:t>http://www.firsttimersonly.com/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 dirty="0">
                <a:solidFill>
                  <a:schemeClr val="hlink"/>
                </a:solidFill>
                <a:hlinkClick r:id="rId4"/>
              </a:rPr>
              <a:t>https://opensourcefriday.com/</a:t>
            </a:r>
            <a:r>
              <a:rPr lang="en" dirty="0"/>
              <a:t> 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Most of Your Tools and Libraries are OSS!</a:t>
            </a:r>
            <a:endParaRPr dirty="0"/>
          </a:p>
        </p:txBody>
      </p:sp>
      <p:pic>
        <p:nvPicPr>
          <p:cNvPr id="227" name="Google Shape;227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25750" y="1761200"/>
            <a:ext cx="2486772" cy="3332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5"/>
          <p:cNvSpPr txBox="1"/>
          <p:nvPr/>
        </p:nvSpPr>
        <p:spPr>
          <a:xfrm>
            <a:off x="0" y="0"/>
            <a:ext cx="9144000" cy="46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“No one in the brief history of computing has ever written a piece of perfect software. It's unlikely that you'll be the first.” </a:t>
            </a:r>
            <a:br>
              <a:rPr lang="en" sz="4800"/>
            </a:br>
            <a:r>
              <a:rPr lang="en" sz="4800"/>
              <a:t>- Andrew Hunt</a:t>
            </a:r>
            <a:endParaRPr sz="48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4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Personal Branding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Technical Resumes</a:t>
            </a:r>
            <a:endParaRPr/>
          </a:p>
        </p:txBody>
      </p:sp>
      <p:sp>
        <p:nvSpPr>
          <p:cNvPr id="238" name="Google Shape;238;p35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Have an Objective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List Technical Skills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Highlight Your Strengths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 Action Words &amp; Concrete Results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Tailor Your Resume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KISS (Keep It Simple, Stupid)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List LaunchCode LC101 &amp; Liftoff</a:t>
            </a:r>
            <a:endParaRPr/>
          </a:p>
        </p:txBody>
      </p:sp>
      <p:pic>
        <p:nvPicPr>
          <p:cNvPr id="239" name="Google Shape;23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62925" y="1833149"/>
            <a:ext cx="3105700" cy="313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6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LinkedIn</a:t>
            </a:r>
            <a:endParaRPr/>
          </a:p>
        </p:txBody>
      </p:sp>
      <p:sp>
        <p:nvSpPr>
          <p:cNvPr id="245" name="Google Shape;245;p36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Summary - Tell a Story!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Projects - Highlight Features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Education - LaunchCode \o/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Skills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Volunteering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Accomplishments</a:t>
            </a:r>
            <a:endParaRPr/>
          </a:p>
        </p:txBody>
      </p:sp>
      <p:pic>
        <p:nvPicPr>
          <p:cNvPr id="246" name="Google Shape;24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8025" y="1845425"/>
            <a:ext cx="3062050" cy="3124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7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GitHub Profile</a:t>
            </a:r>
            <a:endParaRPr/>
          </a:p>
        </p:txBody>
      </p:sp>
      <p:sp>
        <p:nvSpPr>
          <p:cNvPr id="252" name="Google Shape;252;p37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Professional Name and Picture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Star Your Best Projects</a:t>
            </a:r>
            <a:endParaRPr/>
          </a:p>
        </p:txBody>
      </p:sp>
      <p:pic>
        <p:nvPicPr>
          <p:cNvPr id="253" name="Google Shape;25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27625" y="1919075"/>
            <a:ext cx="2422200" cy="2963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8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GitHub Projects</a:t>
            </a:r>
            <a:endParaRPr/>
          </a:p>
        </p:txBody>
      </p:sp>
      <p:sp>
        <p:nvSpPr>
          <p:cNvPr id="259" name="Google Shape;259;p38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Clear Names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Self-Contained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Clean Up Cruft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Common Files to Include: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README.md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 u="sng">
                <a:solidFill>
                  <a:schemeClr val="hlink"/>
                </a:solidFill>
                <a:hlinkClick r:id="rId3"/>
              </a:rPr>
              <a:t>Create a README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 u="sng">
                <a:solidFill>
                  <a:schemeClr val="hlink"/>
                </a:solidFill>
                <a:hlinkClick r:id="rId4"/>
              </a:rPr>
              <a:t>Mastering GitHub Markdown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License.txt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.gitignore</a:t>
            </a:r>
            <a:endParaRPr/>
          </a:p>
        </p:txBody>
      </p:sp>
      <p:pic>
        <p:nvPicPr>
          <p:cNvPr id="260" name="Google Shape;260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11725" y="1919075"/>
            <a:ext cx="3137751" cy="3012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9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Online Communities</a:t>
            </a:r>
            <a:endParaRPr/>
          </a:p>
        </p:txBody>
      </p:sp>
      <p:sp>
        <p:nvSpPr>
          <p:cNvPr id="266" name="Google Shape;266;p39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 err="1"/>
              <a:t>LaunchCode</a:t>
            </a:r>
            <a:r>
              <a:rPr lang="en" dirty="0"/>
              <a:t> Community &amp; Alumni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Meetup: </a:t>
            </a:r>
            <a:r>
              <a:rPr lang="en" u="sng" dirty="0">
                <a:solidFill>
                  <a:schemeClr val="hlink"/>
                </a:solidFill>
                <a:hlinkClick r:id="rId3"/>
              </a:rPr>
              <a:t>https://www.meetup.com/</a:t>
            </a:r>
            <a:r>
              <a:rPr lang="en" dirty="0"/>
              <a:t> 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Twitter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Hacker News: </a:t>
            </a:r>
            <a:r>
              <a:rPr lang="en" u="sng" dirty="0">
                <a:solidFill>
                  <a:schemeClr val="hlink"/>
                </a:solidFill>
                <a:hlinkClick r:id="rId4"/>
              </a:rPr>
              <a:t>https://news.ycombinator.com/</a:t>
            </a:r>
            <a:r>
              <a:rPr lang="en" dirty="0"/>
              <a:t> 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Reddit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 err="1"/>
              <a:t>Men</a:t>
            </a:r>
            <a:r>
              <a:rPr lang="en" i="1" dirty="0" err="1"/>
              <a:t>tea</a:t>
            </a:r>
            <a:r>
              <a:rPr lang="en" dirty="0" err="1"/>
              <a:t>ship</a:t>
            </a:r>
            <a:r>
              <a:rPr lang="en" dirty="0"/>
              <a:t> </a:t>
            </a:r>
            <a:r>
              <a:rPr lang="en" u="sng" dirty="0">
                <a:solidFill>
                  <a:schemeClr val="hlink"/>
                </a:solidFill>
                <a:hlinkClick r:id="rId5"/>
              </a:rPr>
              <a:t>www.menteaship.com</a:t>
            </a:r>
            <a:r>
              <a:rPr lang="en" dirty="0"/>
              <a:t> 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Share Your Favorites in #general</a:t>
            </a:r>
            <a:endParaRPr dirty="0"/>
          </a:p>
        </p:txBody>
      </p:sp>
      <p:pic>
        <p:nvPicPr>
          <p:cNvPr id="267" name="Google Shape;267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63525" y="1858938"/>
            <a:ext cx="2830475" cy="2830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Recap</a:t>
            </a:r>
            <a:endParaRPr dirty="0"/>
          </a:p>
        </p:txBody>
      </p:sp>
      <p:sp>
        <p:nvSpPr>
          <p:cNvPr id="273" name="Google Shape;273;p40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Tonight’s Objectives:</a:t>
            </a:r>
            <a:endParaRPr sz="1900"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Understand Intellectual Property &amp; Software Licensing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Know How to Include a License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Know What Makes a Good Technical Resume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Utilize LinkedIn to Network with Other Professionals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Know How to Use Your GitHub Account to Showcase Projects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1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Assignments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2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Assignment - Project Setup</a:t>
            </a:r>
            <a:endParaRPr/>
          </a:p>
        </p:txBody>
      </p:sp>
      <p:sp>
        <p:nvSpPr>
          <p:cNvPr id="284" name="Google Shape;284;p42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u="sng">
                <a:solidFill>
                  <a:schemeClr val="hlink"/>
                </a:solidFill>
                <a:hlinkClick r:id="rId3"/>
              </a:rPr>
              <a:t>https://education.launchcode.org/liftoff/modules/assignments/project-setup.html#assignment-project-setup</a:t>
            </a:r>
            <a:endParaRPr sz="900"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Push Existing Work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Update </a:t>
            </a:r>
            <a:r>
              <a:rPr lang="en" i="1"/>
              <a:t>your</a:t>
            </a:r>
            <a:r>
              <a:rPr lang="en"/>
              <a:t> `liftoff-assignments` repo to link to your new repo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Submit the assignment on Canvas with the above URL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3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Assignment - Online Profiles</a:t>
            </a:r>
            <a:endParaRPr/>
          </a:p>
        </p:txBody>
      </p:sp>
      <p:sp>
        <p:nvSpPr>
          <p:cNvPr id="290" name="Google Shape;290;p43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https://education.launchcode.org/liftoff/modules/assignments/online-profiles.html#assignment-online-profiles</a:t>
            </a:r>
            <a:endParaRPr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Update README.md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Resume (PDF)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GitHub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LinkedIn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Update </a:t>
            </a:r>
            <a:r>
              <a:rPr lang="en" i="1"/>
              <a:t>your</a:t>
            </a:r>
            <a:r>
              <a:rPr lang="en"/>
              <a:t> `liftoff-assignments` repo to link to profiles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Submit the assignment on Canvas with the above URL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6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88" name="Google Shape;88;p16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41124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 dirty="0"/>
              <a:t>Objectives and Timeline</a:t>
            </a:r>
            <a:endParaRPr sz="1400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 dirty="0"/>
              <a:t>Lecture</a:t>
            </a:r>
            <a:endParaRPr sz="1400"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 dirty="0"/>
              <a:t>Git Workflows</a:t>
            </a:r>
            <a:endParaRPr sz="1400"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 dirty="0"/>
              <a:t>Licensing</a:t>
            </a:r>
            <a:endParaRPr sz="1400"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 dirty="0"/>
              <a:t>Open Source</a:t>
            </a:r>
            <a:endParaRPr sz="1400"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 dirty="0"/>
              <a:t>Personal Branding</a:t>
            </a:r>
            <a:endParaRPr sz="1400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 dirty="0"/>
              <a:t>Introduce Assignments</a:t>
            </a:r>
            <a:endParaRPr sz="1400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 dirty="0"/>
              <a:t>Review Objectives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 dirty="0"/>
              <a:t>Activity</a:t>
            </a:r>
            <a:endParaRPr sz="1400"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 dirty="0"/>
              <a:t>Stand-</a:t>
            </a:r>
            <a:r>
              <a:rPr lang="en" dirty="0"/>
              <a:t>U</a:t>
            </a:r>
            <a:r>
              <a:rPr lang="en" sz="1400" dirty="0"/>
              <a:t>p</a:t>
            </a:r>
            <a:endParaRPr sz="1400"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 dirty="0"/>
              <a:t>Resume Workshop</a:t>
            </a:r>
            <a:endParaRPr sz="1400" dirty="0"/>
          </a:p>
        </p:txBody>
      </p:sp>
      <p:pic>
        <p:nvPicPr>
          <p:cNvPr id="89" name="Google Shape;8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5330" y="1919074"/>
            <a:ext cx="3908670" cy="293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4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 - Scrum (15 mins)</a:t>
            </a:r>
            <a:endParaRPr/>
          </a:p>
        </p:txBody>
      </p:sp>
      <p:sp>
        <p:nvSpPr>
          <p:cNvPr id="296" name="Google Shape;296;p44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41247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~1 Minute Per Person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What You Did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What You’re Working On Next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Any Blockers</a:t>
            </a:r>
            <a:endParaRPr/>
          </a:p>
        </p:txBody>
      </p:sp>
      <p:pic>
        <p:nvPicPr>
          <p:cNvPr id="297" name="Google Shape;297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67949" y="1797575"/>
            <a:ext cx="3426050" cy="295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5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Resume</a:t>
            </a:r>
            <a:endParaRPr dirty="0"/>
          </a:p>
        </p:txBody>
      </p:sp>
      <p:sp>
        <p:nvSpPr>
          <p:cNvPr id="303" name="Google Shape;303;p45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Create a rough outline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Fill in Technical Details and Education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Add Work History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Edit and Review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Review with Group Member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Mentor Feedback</a:t>
            </a:r>
            <a:endParaRPr dirty="0"/>
          </a:p>
        </p:txBody>
      </p:sp>
      <p:pic>
        <p:nvPicPr>
          <p:cNvPr id="304" name="Google Shape;304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66175" y="1919075"/>
            <a:ext cx="1962700" cy="2926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Objectives</a:t>
            </a:r>
            <a:endParaRPr/>
          </a:p>
        </p:txBody>
      </p:sp>
      <p:sp>
        <p:nvSpPr>
          <p:cNvPr id="95" name="Google Shape;95;p17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Understand Intellectual Property &amp; Software Licensing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Know How to Include a License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Know What Makes a Good Technical Resume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Utilize LinkedIn to Network with Other Professionals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Know How to Use Your GitHub Account to Showcase Projects</a:t>
            </a:r>
            <a:endParaRPr/>
          </a:p>
        </p:txBody>
      </p:sp>
      <p:pic>
        <p:nvPicPr>
          <p:cNvPr id="96" name="Google Shape;96;p17"/>
          <p:cNvPicPr preferRelativeResize="0"/>
          <p:nvPr/>
        </p:nvPicPr>
        <p:blipFill rotWithShape="1">
          <a:blip r:embed="rId3">
            <a:alphaModFix/>
          </a:blip>
          <a:srcRect l="25303" t="31171" r="25179" b="31891"/>
          <a:stretch/>
        </p:blipFill>
        <p:spPr>
          <a:xfrm>
            <a:off x="3223575" y="3634750"/>
            <a:ext cx="2696850" cy="1508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8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Timeline Review</a:t>
            </a:r>
            <a:endParaRPr/>
          </a:p>
        </p:txBody>
      </p:sp>
      <p:sp>
        <p:nvSpPr>
          <p:cNvPr id="102" name="Google Shape;102;p18"/>
          <p:cNvSpPr/>
          <p:nvPr/>
        </p:nvSpPr>
        <p:spPr>
          <a:xfrm rot="-656177">
            <a:off x="6539133" y="3380189"/>
            <a:ext cx="1714131" cy="67750"/>
          </a:xfrm>
          <a:prstGeom prst="roundRect">
            <a:avLst>
              <a:gd name="adj" fmla="val 5000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18"/>
          <p:cNvSpPr/>
          <p:nvPr/>
        </p:nvSpPr>
        <p:spPr>
          <a:xfrm rot="656177" flipH="1">
            <a:off x="4903669" y="3380189"/>
            <a:ext cx="1714131" cy="67750"/>
          </a:xfrm>
          <a:prstGeom prst="roundRect">
            <a:avLst>
              <a:gd name="adj" fmla="val 5000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4" name="Google Shape;104;p18"/>
          <p:cNvGrpSpPr/>
          <p:nvPr/>
        </p:nvGrpSpPr>
        <p:grpSpPr>
          <a:xfrm>
            <a:off x="5416331" y="3445772"/>
            <a:ext cx="2180096" cy="1442644"/>
            <a:chOff x="5796625" y="2541798"/>
            <a:chExt cx="1712700" cy="1230715"/>
          </a:xfrm>
        </p:grpSpPr>
        <p:sp>
          <p:nvSpPr>
            <p:cNvPr id="105" name="Google Shape;105;p18"/>
            <p:cNvSpPr/>
            <p:nvPr/>
          </p:nvSpPr>
          <p:spPr>
            <a:xfrm rot="-1789476">
              <a:off x="6572742" y="2571072"/>
              <a:ext cx="160451" cy="160451"/>
            </a:xfrm>
            <a:prstGeom prst="ellipse">
              <a:avLst/>
            </a:prstGeom>
            <a:solidFill>
              <a:srgbClr val="FFFFFF"/>
            </a:solidFill>
            <a:ln w="38100" cap="flat" cmpd="sng">
              <a:solidFill>
                <a:srgbClr val="85858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18"/>
            <p:cNvSpPr txBox="1"/>
            <p:nvPr/>
          </p:nvSpPr>
          <p:spPr>
            <a:xfrm>
              <a:off x="6296613" y="2735584"/>
              <a:ext cx="696900" cy="27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 b="1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Class 4</a:t>
              </a:r>
              <a:endParaRPr sz="800" b="1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7" name="Google Shape;107;p18"/>
            <p:cNvSpPr/>
            <p:nvPr/>
          </p:nvSpPr>
          <p:spPr>
            <a:xfrm>
              <a:off x="5796625" y="3069013"/>
              <a:ext cx="1712700" cy="703500"/>
            </a:xfrm>
            <a:prstGeom prst="roundRect">
              <a:avLst>
                <a:gd name="adj" fmla="val 4485"/>
              </a:avLst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8"/>
            <p:cNvSpPr txBox="1"/>
            <p:nvPr/>
          </p:nvSpPr>
          <p:spPr>
            <a:xfrm>
              <a:off x="5840875" y="3106213"/>
              <a:ext cx="1624200" cy="62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b="1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Project Review 1</a:t>
              </a:r>
              <a:endParaRPr b="1">
                <a:solidFill>
                  <a:srgbClr val="5E5E5E"/>
                </a:solidFill>
              </a:endParaRPr>
            </a:p>
          </p:txBody>
        </p:sp>
        <p:sp>
          <p:nvSpPr>
            <p:cNvPr id="109" name="Google Shape;109;p18"/>
            <p:cNvSpPr/>
            <p:nvPr/>
          </p:nvSpPr>
          <p:spPr>
            <a:xfrm>
              <a:off x="6607975" y="3004364"/>
              <a:ext cx="90000" cy="67500"/>
            </a:xfrm>
            <a:prstGeom prst="triangle">
              <a:avLst>
                <a:gd name="adj" fmla="val 50000"/>
              </a:avLst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0" name="Google Shape;110;p18"/>
          <p:cNvSpPr/>
          <p:nvPr/>
        </p:nvSpPr>
        <p:spPr>
          <a:xfrm rot="-656177">
            <a:off x="3272954" y="3380189"/>
            <a:ext cx="1714131" cy="67750"/>
          </a:xfrm>
          <a:prstGeom prst="roundRect">
            <a:avLst>
              <a:gd name="adj" fmla="val 5000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1" name="Google Shape;111;p18"/>
          <p:cNvGrpSpPr/>
          <p:nvPr/>
        </p:nvGrpSpPr>
        <p:grpSpPr>
          <a:xfrm>
            <a:off x="3821300" y="1920540"/>
            <a:ext cx="2180096" cy="1461444"/>
            <a:chOff x="4409300" y="1219942"/>
            <a:chExt cx="1712700" cy="1246754"/>
          </a:xfrm>
        </p:grpSpPr>
        <p:sp>
          <p:nvSpPr>
            <p:cNvPr id="112" name="Google Shape;112;p18"/>
            <p:cNvSpPr/>
            <p:nvPr/>
          </p:nvSpPr>
          <p:spPr>
            <a:xfrm rot="-1789476">
              <a:off x="5185416" y="2276970"/>
              <a:ext cx="160451" cy="160451"/>
            </a:xfrm>
            <a:prstGeom prst="ellipse">
              <a:avLst/>
            </a:prstGeom>
            <a:solidFill>
              <a:srgbClr val="FFFFFF"/>
            </a:solidFill>
            <a:ln w="38100" cap="flat" cmpd="sng">
              <a:solidFill>
                <a:srgbClr val="0C58D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8"/>
            <p:cNvSpPr txBox="1"/>
            <p:nvPr/>
          </p:nvSpPr>
          <p:spPr>
            <a:xfrm>
              <a:off x="4921731" y="1985297"/>
              <a:ext cx="696900" cy="27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 b="1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rPr>
                <a:t>Class 3</a:t>
              </a:r>
              <a:endParaRPr sz="800" b="1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4" name="Google Shape;114;p18"/>
            <p:cNvSpPr/>
            <p:nvPr/>
          </p:nvSpPr>
          <p:spPr>
            <a:xfrm>
              <a:off x="4409300" y="1219942"/>
              <a:ext cx="1712700" cy="703500"/>
            </a:xfrm>
            <a:prstGeom prst="roundRect">
              <a:avLst>
                <a:gd name="adj" fmla="val 4485"/>
              </a:avLst>
            </a:prstGeom>
            <a:solidFill>
              <a:srgbClr val="0C5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8"/>
            <p:cNvSpPr/>
            <p:nvPr/>
          </p:nvSpPr>
          <p:spPr>
            <a:xfrm rot="10800000">
              <a:off x="5220625" y="1919036"/>
              <a:ext cx="90000" cy="67500"/>
            </a:xfrm>
            <a:prstGeom prst="triangle">
              <a:avLst>
                <a:gd name="adj" fmla="val 50000"/>
              </a:avLst>
            </a:prstGeom>
            <a:solidFill>
              <a:srgbClr val="0C58D3"/>
            </a:solidFill>
            <a:ln w="9525" cap="flat" cmpd="sng">
              <a:solidFill>
                <a:srgbClr val="0C58D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8"/>
            <p:cNvSpPr txBox="1"/>
            <p:nvPr/>
          </p:nvSpPr>
          <p:spPr>
            <a:xfrm>
              <a:off x="4453550" y="1257142"/>
              <a:ext cx="1624200" cy="624600"/>
            </a:xfrm>
            <a:prstGeom prst="rect">
              <a:avLst/>
            </a:prstGeom>
            <a:solidFill>
              <a:srgbClr val="0C58D3"/>
            </a:solidFill>
            <a:ln w="9525" cap="flat" cmpd="sng">
              <a:solidFill>
                <a:srgbClr val="0C58D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Initial Features</a:t>
              </a:r>
              <a:endParaRPr sz="1800">
                <a:solidFill>
                  <a:srgbClr val="FFFFFF"/>
                </a:solidFill>
              </a:endParaRPr>
            </a:p>
          </p:txBody>
        </p:sp>
      </p:grpSp>
      <p:sp>
        <p:nvSpPr>
          <p:cNvPr id="117" name="Google Shape;117;p18"/>
          <p:cNvSpPr/>
          <p:nvPr/>
        </p:nvSpPr>
        <p:spPr>
          <a:xfrm rot="656177" flipH="1">
            <a:off x="1628654" y="3380189"/>
            <a:ext cx="1714131" cy="67750"/>
          </a:xfrm>
          <a:prstGeom prst="roundRect">
            <a:avLst>
              <a:gd name="adj" fmla="val 5000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8" name="Google Shape;118;p18"/>
          <p:cNvGrpSpPr/>
          <p:nvPr/>
        </p:nvGrpSpPr>
        <p:grpSpPr>
          <a:xfrm>
            <a:off x="2222021" y="3445772"/>
            <a:ext cx="2180096" cy="1442644"/>
            <a:chOff x="3021975" y="2541798"/>
            <a:chExt cx="1712700" cy="1230715"/>
          </a:xfrm>
        </p:grpSpPr>
        <p:sp>
          <p:nvSpPr>
            <p:cNvPr id="119" name="Google Shape;119;p18"/>
            <p:cNvSpPr txBox="1"/>
            <p:nvPr/>
          </p:nvSpPr>
          <p:spPr>
            <a:xfrm>
              <a:off x="3529877" y="2735584"/>
              <a:ext cx="696900" cy="27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 b="1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rPr>
                <a:t>Class 2</a:t>
              </a:r>
              <a:endParaRPr sz="800" b="1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0" name="Google Shape;120;p18"/>
            <p:cNvSpPr/>
            <p:nvPr/>
          </p:nvSpPr>
          <p:spPr>
            <a:xfrm rot="-1789476">
              <a:off x="3798091" y="2571072"/>
              <a:ext cx="160451" cy="160451"/>
            </a:xfrm>
            <a:prstGeom prst="ellipse">
              <a:avLst/>
            </a:prstGeom>
            <a:solidFill>
              <a:srgbClr val="FFFFFF"/>
            </a:solidFill>
            <a:ln w="38100" cap="flat" cmpd="sng">
              <a:solidFill>
                <a:srgbClr val="0C58D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E5E5E"/>
                </a:solidFill>
              </a:endParaRPr>
            </a:p>
          </p:txBody>
        </p:sp>
        <p:sp>
          <p:nvSpPr>
            <p:cNvPr id="121" name="Google Shape;121;p18"/>
            <p:cNvSpPr/>
            <p:nvPr/>
          </p:nvSpPr>
          <p:spPr>
            <a:xfrm>
              <a:off x="3021975" y="3069013"/>
              <a:ext cx="1712700" cy="703500"/>
            </a:xfrm>
            <a:prstGeom prst="roundRect">
              <a:avLst>
                <a:gd name="adj" fmla="val 4485"/>
              </a:avLst>
            </a:prstGeom>
            <a:solidFill>
              <a:srgbClr val="0C5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8"/>
            <p:cNvSpPr txBox="1"/>
            <p:nvPr/>
          </p:nvSpPr>
          <p:spPr>
            <a:xfrm>
              <a:off x="3066225" y="3106213"/>
              <a:ext cx="1624200" cy="624600"/>
            </a:xfrm>
            <a:prstGeom prst="rect">
              <a:avLst/>
            </a:prstGeom>
            <a:solidFill>
              <a:srgbClr val="0C58D3"/>
            </a:solidFill>
            <a:ln w="9525" cap="flat" cmpd="sng">
              <a:solidFill>
                <a:srgbClr val="0C58D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Wireframes &amp; User Stories</a:t>
              </a:r>
              <a:endParaRPr sz="1800">
                <a:solidFill>
                  <a:schemeClr val="lt1"/>
                </a:solidFill>
              </a:endParaRPr>
            </a:p>
          </p:txBody>
        </p:sp>
        <p:sp>
          <p:nvSpPr>
            <p:cNvPr id="123" name="Google Shape;123;p18"/>
            <p:cNvSpPr/>
            <p:nvPr/>
          </p:nvSpPr>
          <p:spPr>
            <a:xfrm>
              <a:off x="3833325" y="3004364"/>
              <a:ext cx="90000" cy="67500"/>
            </a:xfrm>
            <a:prstGeom prst="triangle">
              <a:avLst>
                <a:gd name="adj" fmla="val 50000"/>
              </a:avLst>
            </a:prstGeom>
            <a:solidFill>
              <a:srgbClr val="0C5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4" name="Google Shape;124;p18"/>
          <p:cNvGrpSpPr/>
          <p:nvPr/>
        </p:nvGrpSpPr>
        <p:grpSpPr>
          <a:xfrm>
            <a:off x="584043" y="1920540"/>
            <a:ext cx="2180096" cy="1461444"/>
            <a:chOff x="1637475" y="1219942"/>
            <a:chExt cx="1712700" cy="1246754"/>
          </a:xfrm>
        </p:grpSpPr>
        <p:sp>
          <p:nvSpPr>
            <p:cNvPr id="125" name="Google Shape;125;p18"/>
            <p:cNvSpPr/>
            <p:nvPr/>
          </p:nvSpPr>
          <p:spPr>
            <a:xfrm>
              <a:off x="1637475" y="1219942"/>
              <a:ext cx="1712700" cy="703500"/>
            </a:xfrm>
            <a:prstGeom prst="roundRect">
              <a:avLst>
                <a:gd name="adj" fmla="val 4485"/>
              </a:avLst>
            </a:prstGeom>
            <a:solidFill>
              <a:srgbClr val="0C5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18"/>
            <p:cNvSpPr txBox="1"/>
            <p:nvPr/>
          </p:nvSpPr>
          <p:spPr>
            <a:xfrm>
              <a:off x="2144544" y="1985297"/>
              <a:ext cx="696900" cy="27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 b="1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rPr>
                <a:t>Class 1</a:t>
              </a:r>
              <a:endParaRPr sz="800" b="1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7" name="Google Shape;127;p18"/>
            <p:cNvSpPr/>
            <p:nvPr/>
          </p:nvSpPr>
          <p:spPr>
            <a:xfrm rot="10800000">
              <a:off x="2448800" y="1919036"/>
              <a:ext cx="90000" cy="67500"/>
            </a:xfrm>
            <a:prstGeom prst="triangle">
              <a:avLst>
                <a:gd name="adj" fmla="val 50000"/>
              </a:avLst>
            </a:prstGeom>
            <a:solidFill>
              <a:srgbClr val="0C5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8"/>
            <p:cNvSpPr txBox="1"/>
            <p:nvPr/>
          </p:nvSpPr>
          <p:spPr>
            <a:xfrm>
              <a:off x="1681725" y="1257142"/>
              <a:ext cx="1624200" cy="62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Capstone Project Selected</a:t>
              </a:r>
              <a:endParaRPr sz="1800">
                <a:solidFill>
                  <a:srgbClr val="FFFFFF"/>
                </a:solidFill>
              </a:endParaRPr>
            </a:p>
          </p:txBody>
        </p:sp>
        <p:sp>
          <p:nvSpPr>
            <p:cNvPr id="129" name="Google Shape;129;p18"/>
            <p:cNvSpPr/>
            <p:nvPr/>
          </p:nvSpPr>
          <p:spPr>
            <a:xfrm rot="-1789476">
              <a:off x="2410765" y="2276970"/>
              <a:ext cx="160451" cy="160451"/>
            </a:xfrm>
            <a:prstGeom prst="ellipse">
              <a:avLst/>
            </a:prstGeom>
            <a:solidFill>
              <a:srgbClr val="FFFFFF"/>
            </a:solidFill>
            <a:ln w="38100" cap="flat" cmpd="sng">
              <a:solidFill>
                <a:srgbClr val="0C58D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0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git</a:t>
            </a:r>
            <a:r>
              <a:rPr lang="en"/>
              <a:t>ing Into the Flow of Things</a:t>
            </a:r>
            <a:endParaRPr/>
          </a:p>
        </p:txBody>
      </p:sp>
      <p:pic>
        <p:nvPicPr>
          <p:cNvPr id="140" name="Google Shape;14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6778" y="873700"/>
            <a:ext cx="3464049" cy="339610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0"/>
          <p:cNvSpPr txBox="1">
            <a:spLocks noGrp="1"/>
          </p:cNvSpPr>
          <p:nvPr>
            <p:ph type="subTitle" idx="1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 Workflows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1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VCS</a:t>
            </a:r>
            <a:endParaRPr/>
          </a:p>
        </p:txBody>
      </p:sp>
      <p:sp>
        <p:nvSpPr>
          <p:cNvPr id="147" name="Google Shape;147;p21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Version Control Systems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Track changes to documents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AKA Source Control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git is popular, but many alternatives</a:t>
            </a:r>
            <a:endParaRPr/>
          </a:p>
        </p:txBody>
      </p:sp>
      <p:pic>
        <p:nvPicPr>
          <p:cNvPr id="148" name="Google Shape;14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46100" y="1919075"/>
            <a:ext cx="2797973" cy="15596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63444" y="3695839"/>
            <a:ext cx="1963288" cy="10917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11952" y="1919077"/>
            <a:ext cx="1682048" cy="18784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21627" y="4137437"/>
            <a:ext cx="1672373" cy="6501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2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GitHub</a:t>
            </a:r>
            <a:endParaRPr/>
          </a:p>
        </p:txBody>
      </p:sp>
      <p:sp>
        <p:nvSpPr>
          <p:cNvPr id="157" name="Google Shape;157;p22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git as a service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Provides git plus management tools</a:t>
            </a:r>
            <a:endParaRPr/>
          </a:p>
        </p:txBody>
      </p:sp>
      <p:pic>
        <p:nvPicPr>
          <p:cNvPr id="158" name="Google Shape;15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98333" y="1919075"/>
            <a:ext cx="3695668" cy="3072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3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GitHub Flow</a:t>
            </a:r>
            <a:endParaRPr/>
          </a:p>
        </p:txBody>
      </p:sp>
      <p:sp>
        <p:nvSpPr>
          <p:cNvPr id="164" name="Google Shape;164;p23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How git can help collaboration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Just one example of many git flows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u="sng" dirty="0">
                <a:solidFill>
                  <a:schemeClr val="hlink"/>
                </a:solidFill>
                <a:hlinkClick r:id="rId3"/>
              </a:rPr>
              <a:t>guides.github.com/introduction/flow</a:t>
            </a:r>
            <a:endParaRPr dirty="0"/>
          </a:p>
        </p:txBody>
      </p:sp>
      <p:pic>
        <p:nvPicPr>
          <p:cNvPr id="165" name="Google Shape;165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82600" y="1919075"/>
            <a:ext cx="2710201" cy="2710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63</TotalTime>
  <Words>775</Words>
  <Application>Microsoft Macintosh PowerPoint</Application>
  <PresentationFormat>On-screen Show (16:9)</PresentationFormat>
  <Paragraphs>176</Paragraphs>
  <Slides>31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Roboto</vt:lpstr>
      <vt:lpstr>Arial</vt:lpstr>
      <vt:lpstr>Courier New</vt:lpstr>
      <vt:lpstr>Material</vt:lpstr>
      <vt:lpstr>LaunchCode Liftoff</vt:lpstr>
      <vt:lpstr>PowerPoint Presentation</vt:lpstr>
      <vt:lpstr>Agenda</vt:lpstr>
      <vt:lpstr>Objectives</vt:lpstr>
      <vt:lpstr>Timeline Review</vt:lpstr>
      <vt:lpstr>giting Into the Flow of Things</vt:lpstr>
      <vt:lpstr>VCS</vt:lpstr>
      <vt:lpstr>GitHub</vt:lpstr>
      <vt:lpstr>GitHub Flow</vt:lpstr>
      <vt:lpstr>Create a Branch</vt:lpstr>
      <vt:lpstr>Add Commits</vt:lpstr>
      <vt:lpstr>Open a Pull Request</vt:lpstr>
      <vt:lpstr>Discuss and Review Code</vt:lpstr>
      <vt:lpstr>Deploy*</vt:lpstr>
      <vt:lpstr>Merge</vt:lpstr>
      <vt:lpstr>Intellectual Property</vt:lpstr>
      <vt:lpstr>Your Property Rights and You!</vt:lpstr>
      <vt:lpstr>Licensing</vt:lpstr>
      <vt:lpstr>Open Source</vt:lpstr>
      <vt:lpstr>Personal Branding</vt:lpstr>
      <vt:lpstr>Technical Resumes</vt:lpstr>
      <vt:lpstr>LinkedIn</vt:lpstr>
      <vt:lpstr>GitHub Profile</vt:lpstr>
      <vt:lpstr>GitHub Projects</vt:lpstr>
      <vt:lpstr>Online Communities</vt:lpstr>
      <vt:lpstr>Recap</vt:lpstr>
      <vt:lpstr>Assignments</vt:lpstr>
      <vt:lpstr>Assignment - Project Setup</vt:lpstr>
      <vt:lpstr>Assignment - Online Profiles</vt:lpstr>
      <vt:lpstr>Activity - Scrum (15 mins)</vt:lpstr>
      <vt:lpstr>Resume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LaunchCode Liftoff</dc:title>
  <cp:lastModifiedBy>Hank DeDona</cp:lastModifiedBy>
  <cp:revision>4</cp:revision>
  <dcterms:modified xsi:type="dcterms:W3CDTF">2021-08-01T17:43:03Z</dcterms:modified>
</cp:coreProperties>
</file>